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0" r:id="rId2"/>
    <p:sldId id="320" r:id="rId3"/>
    <p:sldId id="265" r:id="rId4"/>
    <p:sldId id="277" r:id="rId5"/>
    <p:sldId id="321" r:id="rId6"/>
    <p:sldId id="324" r:id="rId7"/>
    <p:sldId id="318" r:id="rId8"/>
    <p:sldId id="281" r:id="rId9"/>
    <p:sldId id="282" r:id="rId10"/>
    <p:sldId id="278" r:id="rId11"/>
    <p:sldId id="279" r:id="rId12"/>
    <p:sldId id="283" r:id="rId13"/>
    <p:sldId id="280" r:id="rId14"/>
    <p:sldId id="284" r:id="rId15"/>
    <p:sldId id="276" r:id="rId16"/>
    <p:sldId id="285" r:id="rId17"/>
    <p:sldId id="264" r:id="rId18"/>
    <p:sldId id="267" r:id="rId19"/>
    <p:sldId id="286" r:id="rId20"/>
    <p:sldId id="304" r:id="rId21"/>
    <p:sldId id="302" r:id="rId22"/>
    <p:sldId id="322" r:id="rId23"/>
    <p:sldId id="303" r:id="rId24"/>
    <p:sldId id="266" r:id="rId25"/>
    <p:sldId id="323" r:id="rId26"/>
    <p:sldId id="300" r:id="rId27"/>
    <p:sldId id="301" r:id="rId28"/>
    <p:sldId id="325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9977" autoAdjust="0"/>
  </p:normalViewPr>
  <p:slideViewPr>
    <p:cSldViewPr snapToGrid="0">
      <p:cViewPr varScale="1">
        <p:scale>
          <a:sx n="107" d="100"/>
          <a:sy n="107" d="100"/>
        </p:scale>
        <p:origin x="126" y="19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560A5-3C5A-46E8-832B-A08D3249730E}" type="datetimeFigureOut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725EE-0F3F-48E7-A727-0C157FCD3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740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skyvision.com/504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-net.org/explore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xcelsior-cjh.tistory.com/160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log.naver.com/mudria/221045915684" TargetMode="External"/><Relationship Id="rId5" Type="http://schemas.openxmlformats.org/officeDocument/2006/relationships/hyperlink" Target="https://jangjy.tistory.com/285" TargetMode="External"/><Relationship Id="rId4" Type="http://schemas.openxmlformats.org/officeDocument/2006/relationships/hyperlink" Target="http://euhyeji.blogspot.com/2017/01/tf-slim.html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rkpgmr.tistory.com/116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전통적인 이미지 분류 기술과 </a:t>
            </a:r>
            <a:r>
              <a:rPr lang="en-US" altLang="ko-KR" smtClean="0"/>
              <a:t>CNN</a:t>
            </a:r>
            <a:r>
              <a:rPr lang="ko-KR" altLang="en-US" smtClean="0"/>
              <a:t>이 가장 다른 점은 모델 스스로가 학습하여 적절한 </a:t>
            </a:r>
            <a:r>
              <a:rPr lang="en-US" altLang="ko-KR" smtClean="0"/>
              <a:t>features</a:t>
            </a:r>
            <a:r>
              <a:rPr lang="ko-KR" altLang="en-US" smtClean="0"/>
              <a:t>를 검출하기 위한 </a:t>
            </a:r>
            <a:r>
              <a:rPr lang="en-US" altLang="ko-KR" smtClean="0"/>
              <a:t>convolution</a:t>
            </a:r>
            <a:r>
              <a:rPr lang="en-US" altLang="ko-KR" baseline="0" smtClean="0"/>
              <a:t> filter </a:t>
            </a:r>
            <a:r>
              <a:rPr lang="ko-KR" altLang="en-US" baseline="0" smtClean="0"/>
              <a:t>값을 찾아간다는 것</a:t>
            </a:r>
            <a:endParaRPr lang="en-US" altLang="ko-KR" baseline="0" smtClean="0"/>
          </a:p>
          <a:p>
            <a:r>
              <a:rPr lang="ko-KR" altLang="en-US" baseline="0" smtClean="0"/>
              <a:t>즉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모델 스스로가 해당 분석 대상의 특징 점을 분석할 수 있게 학습</a:t>
            </a:r>
            <a:endParaRPr lang="en-US" altLang="ko-KR" baseline="0" smtClean="0"/>
          </a:p>
          <a:p>
            <a:endParaRPr lang="en-US" altLang="ko-KR" baseline="0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72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mtClean="0"/>
          </a:p>
          <a:p>
            <a:r>
              <a:rPr lang="en-US" altLang="ko-KR" smtClean="0"/>
              <a:t>receptive</a:t>
            </a:r>
            <a:r>
              <a:rPr lang="en-US" altLang="ko-KR" baseline="0" smtClean="0"/>
              <a:t> field (5x5) : </a:t>
            </a:r>
            <a:r>
              <a:rPr lang="ko-KR" altLang="en-US" baseline="0" smtClean="0"/>
              <a:t>뉴런이 한 번에 수용할 수 있는 영역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474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15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969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142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strid</a:t>
            </a:r>
            <a:r>
              <a:rPr lang="ko-KR" altLang="en-US" smtClean="0"/>
              <a:t>와 같은 역할 아닌지</a:t>
            </a:r>
            <a:r>
              <a:rPr lang="en-US" altLang="ko-KR" smtClean="0"/>
              <a:t>? : </a:t>
            </a:r>
            <a:r>
              <a:rPr lang="ko-KR" altLang="en-US" smtClean="0"/>
              <a:t>맞다</a:t>
            </a:r>
            <a:r>
              <a:rPr lang="en-US" altLang="ko-KR" smtClean="0"/>
              <a:t>. </a:t>
            </a:r>
            <a:r>
              <a:rPr lang="ko-KR" altLang="en-US" smtClean="0"/>
              <a:t>같은 역할이고 </a:t>
            </a:r>
            <a:r>
              <a:rPr lang="en-US" altLang="ko-KR" smtClean="0"/>
              <a:t>pooling</a:t>
            </a:r>
            <a:r>
              <a:rPr lang="ko-KR" altLang="en-US" smtClean="0"/>
              <a:t>도 일종의 </a:t>
            </a:r>
            <a:r>
              <a:rPr lang="en-US" altLang="ko-KR" smtClean="0"/>
              <a:t>stride </a:t>
            </a:r>
            <a:r>
              <a:rPr lang="ko-KR" altLang="en-US" smtClean="0"/>
              <a:t>기법이라고 할 수 있으며 </a:t>
            </a:r>
            <a:r>
              <a:rPr lang="en-US" altLang="ko-KR" smtClean="0"/>
              <a:t>stride</a:t>
            </a:r>
            <a:r>
              <a:rPr lang="ko-KR" altLang="en-US" smtClean="0"/>
              <a:t>가 더 좋은 성능을 보이기도 함 </a:t>
            </a:r>
            <a:endParaRPr lang="en-US" altLang="ko-KR" smtClean="0"/>
          </a:p>
          <a:p>
            <a:r>
              <a:rPr lang="en-US" altLang="ko-KR" smtClean="0"/>
              <a:t>*</a:t>
            </a:r>
            <a:r>
              <a:rPr lang="en-US" altLang="ko-KR" baseline="0" smtClean="0"/>
              <a:t> downsampling</a:t>
            </a:r>
            <a:r>
              <a:rPr lang="ko-KR" altLang="en-US" baseline="0" smtClean="0"/>
              <a:t>을 하는 것이기 때문에 코너 값을 계산 못하는 경우도 없기에</a:t>
            </a:r>
            <a:r>
              <a:rPr lang="en-US" altLang="ko-KR" baseline="0" smtClean="0"/>
              <a:t>, padding</a:t>
            </a:r>
            <a:r>
              <a:rPr lang="ko-KR" altLang="en-US" baseline="0" smtClean="0"/>
              <a:t>을 고려하지 않아도 됨 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771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전이학습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기존에 잘 설계되어있는 모델을 가져다 쓰기위한 학습 기법을 </a:t>
            </a:r>
            <a:r>
              <a:rPr lang="en-US" altLang="ko-KR" smtClean="0"/>
              <a:t>Transfer laerning</a:t>
            </a:r>
            <a:r>
              <a:rPr lang="ko-KR" altLang="en-US" smtClean="0"/>
              <a:t>이라고 한다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(</a:t>
            </a:r>
            <a:r>
              <a:rPr lang="ko-KR" altLang="en-US" smtClean="0"/>
              <a:t>학습된 모델을 새로운 프로젝트에 적용</a:t>
            </a:r>
            <a:r>
              <a:rPr lang="en-US" altLang="ko-KR" smtClean="0"/>
              <a:t>)</a:t>
            </a:r>
          </a:p>
          <a:p>
            <a:endParaRPr lang="en-US" altLang="ko-KR" smtClean="0"/>
          </a:p>
          <a:p>
            <a:r>
              <a:rPr lang="ko-KR" altLang="en-US" smtClean="0"/>
              <a:t>이미지 분류용 모델</a:t>
            </a:r>
            <a:endParaRPr lang="en-US" altLang="ko-KR" smtClean="0"/>
          </a:p>
          <a:p>
            <a:r>
              <a:rPr lang="ko-KR" altLang="en-US" smtClean="0"/>
              <a:t>참고</a:t>
            </a:r>
            <a:r>
              <a:rPr lang="en-US" altLang="ko-KR" smtClean="0"/>
              <a:t>: </a:t>
            </a:r>
            <a:r>
              <a:rPr lang="en-US" altLang="ko-KR" smtClean="0">
                <a:hlinkClick r:id="rId3"/>
              </a:rPr>
              <a:t>https://bskyvision.com/504</a:t>
            </a:r>
            <a:endParaRPr lang="en-US" altLang="ko-KR" smtClean="0"/>
          </a:p>
          <a:p>
            <a:r>
              <a:rPr lang="en-US" altLang="ko-KR" smtClean="0"/>
              <a:t>VGGNet16(VGG16)</a:t>
            </a:r>
          </a:p>
          <a:p>
            <a:endParaRPr lang="en-US" altLang="ko-KR" smtClean="0"/>
          </a:p>
          <a:p>
            <a:r>
              <a:rPr lang="en-US" altLang="ko-KR" smtClean="0"/>
              <a:t>2014</a:t>
            </a:r>
            <a:r>
              <a:rPr lang="ko-KR" altLang="en-US" smtClean="0"/>
              <a:t>년 이미지넷 인식 대회에서 준우승을 차지</a:t>
            </a:r>
            <a:r>
              <a:rPr lang="en-US" altLang="ko-KR" smtClean="0"/>
              <a:t>, </a:t>
            </a:r>
            <a:r>
              <a:rPr lang="ko-KR" altLang="en-US" smtClean="0"/>
              <a:t>사용하기 쉬운 구조와 좋은 성능 덕분에 많은</a:t>
            </a:r>
            <a:r>
              <a:rPr lang="ko-KR" altLang="en-US" baseline="0" smtClean="0"/>
              <a:t> 인기를 얻었던 모델이다</a:t>
            </a:r>
            <a:r>
              <a:rPr lang="en-US" altLang="ko-KR" baseline="0" smtClean="0"/>
              <a:t>.</a:t>
            </a:r>
          </a:p>
          <a:p>
            <a:endParaRPr lang="en-US" altLang="ko-KR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395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>
                <a:hlinkClick r:id="rId3"/>
              </a:rPr>
              <a:t>http://image-net.org/explore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500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478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373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>
                <a:hlinkClick r:id="rId3"/>
              </a:rPr>
              <a:t>https://excelsior-cjh.tistory.com/160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>
                <a:hlinkClick r:id="rId4"/>
              </a:rPr>
              <a:t>http://euhyeji.blogspot.com/2017/01/tf-slim.html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>
                <a:hlinkClick r:id="rId5"/>
              </a:rPr>
              <a:t>https://jangjy.tistory.com/285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>
                <a:hlinkClick r:id="rId6"/>
              </a:rPr>
              <a:t>https://blog.naver.com/mudria/221045915684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39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>
                <a:hlinkClick r:id="rId3"/>
              </a:rPr>
              <a:t>https://darkpgmr.tistory.com/116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73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369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983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512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신호처리 분야의 </a:t>
            </a:r>
            <a:r>
              <a:rPr lang="en-US" altLang="ko-KR" smtClean="0"/>
              <a:t>convolution</a:t>
            </a:r>
            <a:r>
              <a:rPr lang="ko-KR" altLang="en-US" smtClean="0"/>
              <a:t>에서는 실제로 필터를 뒤집은 다음에 연산을 수행</a:t>
            </a:r>
            <a:endParaRPr lang="en-US" altLang="ko-KR" smtClean="0"/>
          </a:p>
          <a:p>
            <a:r>
              <a:rPr lang="en-US" altLang="ko-KR" smtClean="0"/>
              <a:t>CNN</a:t>
            </a:r>
            <a:r>
              <a:rPr lang="ko-KR" altLang="en-US" smtClean="0"/>
              <a:t>은 의미적 요소만 가져와서 수행하기 때문에 느슨한 의미에서의 </a:t>
            </a:r>
            <a:r>
              <a:rPr lang="en-US" altLang="ko-KR" smtClean="0"/>
              <a:t>convolution(</a:t>
            </a:r>
            <a:r>
              <a:rPr lang="ko-KR" altLang="en-US" smtClean="0"/>
              <a:t>뒤집지 않는다</a:t>
            </a:r>
            <a:r>
              <a:rPr lang="en-US" altLang="ko-KR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48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4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https://towardsdatascience.com/a-comprehensive-guide-to-convolutional-neural-networks-the-eli5-way-3bd2b1164a53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199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https://towardsdatascience.com/a-comprehensive-guide-to-convolutional-neural-networks-the-eli5-way-3bd2b1164a53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77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Stride</a:t>
            </a:r>
            <a:r>
              <a:rPr lang="ko-KR" altLang="en-US" smtClean="0"/>
              <a:t>를 통해서 필터를 몇 칸씩 이동 시킬 지 결정</a:t>
            </a:r>
            <a:endParaRPr lang="en-US" altLang="ko-KR" smtClean="0"/>
          </a:p>
          <a:p>
            <a:r>
              <a:rPr lang="ko-KR" altLang="en-US" smtClean="0"/>
              <a:t>크기에 제한이 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862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769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6795-2FA2-408D-B21A-97ED08A36AF9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42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5289-5606-4189-B13E-5FF0B48B35C2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6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8C4F-D569-48D2-A664-EE99512EF697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353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23925"/>
            <a:ext cx="10515600" cy="45865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58544"/>
            <a:ext cx="10515600" cy="509780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610600" y="6446824"/>
            <a:ext cx="2743200" cy="365125"/>
          </a:xfrm>
        </p:spPr>
        <p:txBody>
          <a:bodyPr/>
          <a:lstStyle/>
          <a:p>
            <a:fld id="{6C05A1AF-51FD-4922-BB91-3B38CFF3068A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320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38200" y="6432049"/>
            <a:ext cx="2743200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D00D07E-E281-4468-AE46-4A1D447C7D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680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3CE1-4E2D-4600-8400-E94918402991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627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4ECB3-44A1-4B09-935D-36938C2BD370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577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8FEA-76F5-4DF8-A802-AB64473026C4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091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15771-2B16-4418-8E4A-0954225548FE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0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80F88-8F1B-4DDC-9C77-505ECA6BACA0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44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B2E66-43F0-4371-95CD-8D33C25372D1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036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CAEB8-A279-435C-A560-0A25C99611BB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78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0DB72-6D7E-4053-BA1F-9F7431BF7F40}" type="datetime1">
              <a:rPr lang="ko-KR" altLang="en-US" smtClean="0"/>
              <a:t>2020-02-07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779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sli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torch.org/docs/stable/torchvision/models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0t-OCG79-U" TargetMode="Externa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1553" y="968189"/>
            <a:ext cx="10108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/>
              <a:t>2</a:t>
            </a:r>
            <a:r>
              <a:rPr lang="en-US" altLang="ko-KR" sz="4000" smtClean="0"/>
              <a:t>. CNN Image classification</a:t>
            </a:r>
            <a:endParaRPr lang="ko-KR" altLang="en-US" sz="4000"/>
          </a:p>
        </p:txBody>
      </p:sp>
      <p:sp>
        <p:nvSpPr>
          <p:cNvPr id="5" name="TextBox 4"/>
          <p:cNvSpPr txBox="1"/>
          <p:nvPr/>
        </p:nvSpPr>
        <p:spPr>
          <a:xfrm>
            <a:off x="3581400" y="2022438"/>
            <a:ext cx="50116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400" smtClean="0"/>
              <a:t>Convolution layer</a:t>
            </a:r>
          </a:p>
          <a:p>
            <a:pPr>
              <a:lnSpc>
                <a:spcPct val="250000"/>
              </a:lnSpc>
            </a:pPr>
            <a:r>
              <a:rPr lang="en-US" altLang="ko-KR" sz="2400" smtClean="0"/>
              <a:t>Activation Function</a:t>
            </a:r>
          </a:p>
          <a:p>
            <a:pPr>
              <a:lnSpc>
                <a:spcPct val="250000"/>
              </a:lnSpc>
            </a:pPr>
            <a:r>
              <a:rPr lang="en-US" altLang="ko-KR" sz="2400" smtClean="0"/>
              <a:t>Pooling</a:t>
            </a:r>
          </a:p>
          <a:p>
            <a:pPr>
              <a:lnSpc>
                <a:spcPct val="250000"/>
              </a:lnSpc>
            </a:pPr>
            <a:r>
              <a:rPr lang="en-US" altLang="ko-KR" sz="2400" smtClean="0"/>
              <a:t>Fully Connected layer</a:t>
            </a:r>
            <a:endParaRPr lang="ko-KR" altLang="en-US" sz="240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</a:t>
            </a:fld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4800600" y="2857502"/>
            <a:ext cx="0" cy="5000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4795835" y="3767145"/>
            <a:ext cx="0" cy="5000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4805358" y="4762510"/>
            <a:ext cx="0" cy="5000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9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Convolution layer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2" y="2187047"/>
            <a:ext cx="7208319" cy="28820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2880" y="5439947"/>
            <a:ext cx="666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ouput of each</a:t>
            </a:r>
            <a:r>
              <a:rPr lang="ko-KR" altLang="en-US" smtClean="0"/>
              <a:t> </a:t>
            </a:r>
            <a:r>
              <a:rPr lang="en-US" altLang="ko-KR" smtClean="0"/>
              <a:t>layer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en-US" altLang="ko-KR" smtClean="0"/>
              <a:t> input of next</a:t>
            </a:r>
            <a:r>
              <a:rPr lang="ko-KR" altLang="en-US" smtClean="0"/>
              <a:t> </a:t>
            </a:r>
            <a:r>
              <a:rPr lang="en-US" altLang="ko-KR" smtClean="0"/>
              <a:t>layer</a:t>
            </a: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22334" y="1936376"/>
            <a:ext cx="3453204" cy="3132697"/>
          </a:xfrm>
          <a:prstGeom prst="round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724252" y="1871830"/>
            <a:ext cx="3910852" cy="3650600"/>
          </a:xfrm>
          <a:prstGeom prst="round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824" y="2320413"/>
            <a:ext cx="3721262" cy="2615294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9149964" y="3448934"/>
            <a:ext cx="1764254" cy="402302"/>
          </a:xfrm>
          <a:prstGeom prst="ellipse">
            <a:avLst/>
          </a:prstGeom>
          <a:noFill/>
          <a:ln w="222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9967544" y="3851236"/>
            <a:ext cx="0" cy="202243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79195" y="5996704"/>
            <a:ext cx="600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applying different filter from the same spatial location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945349" y="104906"/>
            <a:ext cx="2022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Convolution layer</a:t>
            </a:r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48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</a:t>
            </a:r>
            <a:r>
              <a:rPr lang="en-US" altLang="ko-KR" smtClean="0"/>
              <a:t>ilter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851" y="1114723"/>
            <a:ext cx="9308523" cy="43468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48348" y="5500736"/>
            <a:ext cx="1818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/>
              <a:t>edge </a:t>
            </a:r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5186979" y="5500736"/>
            <a:ext cx="1818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/>
              <a:t>corner, blobs </a:t>
            </a:r>
            <a:endParaRPr lang="ko-KR" altLang="en-US" sz="1600"/>
          </a:p>
        </p:txBody>
      </p:sp>
      <p:sp>
        <p:nvSpPr>
          <p:cNvPr id="8" name="TextBox 7"/>
          <p:cNvSpPr txBox="1"/>
          <p:nvPr/>
        </p:nvSpPr>
        <p:spPr>
          <a:xfrm>
            <a:off x="7617598" y="5861355"/>
            <a:ext cx="2837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/>
              <a:t>more resemble concepts </a:t>
            </a:r>
            <a:endParaRPr lang="ko-KR" altLang="en-US" sz="1600"/>
          </a:p>
        </p:txBody>
      </p:sp>
      <p:sp>
        <p:nvSpPr>
          <p:cNvPr id="9" name="아래쪽 화살표 8"/>
          <p:cNvSpPr/>
          <p:nvPr/>
        </p:nvSpPr>
        <p:spPr>
          <a:xfrm>
            <a:off x="8885817" y="5486936"/>
            <a:ext cx="301214" cy="343263"/>
          </a:xfrm>
          <a:prstGeom prst="downArrow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945349" y="104906"/>
            <a:ext cx="2022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Convolution layer</a:t>
            </a:r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8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Activation function</a:t>
            </a:r>
            <a:endParaRPr lang="ko-KR" altLang="en-US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45127" y="1161826"/>
            <a:ext cx="10515600" cy="43513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 smtClean="0"/>
              <a:t>Gradient </a:t>
            </a:r>
            <a:r>
              <a:rPr lang="en-US" altLang="ko-KR" sz="2000" smtClean="0"/>
              <a:t>vanishing problem </a:t>
            </a:r>
            <a:r>
              <a:rPr lang="en-US" altLang="ko-KR" sz="2000" smtClean="0">
                <a:sym typeface="Wingdings" panose="05000000000000000000" pitchFamily="2" charset="2"/>
              </a:rPr>
              <a:t></a:t>
            </a:r>
            <a:r>
              <a:rPr lang="en-US" altLang="ko-KR" sz="2000" smtClean="0"/>
              <a:t> ReLU!</a:t>
            </a:r>
            <a:endParaRPr lang="ko-KR" altLang="en-US" sz="2000" dirty="0"/>
          </a:p>
        </p:txBody>
      </p:sp>
      <p:pic>
        <p:nvPicPr>
          <p:cNvPr id="5" name="Picture 2" descr="Screen Shot 2016-08-07 at 6.18.19 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560" y="3750762"/>
            <a:ext cx="71247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ypische Aktivierungsfunktionen: Sigmoid Funktion, Tangens Hyperbolicus und ReLu Funk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3" y="1693155"/>
            <a:ext cx="8067675" cy="161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878926" y="104906"/>
            <a:ext cx="215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Activation function</a:t>
            </a:r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73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Pooling layer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46518"/>
            <a:ext cx="10515600" cy="5097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smtClean="0"/>
              <a:t>  </a:t>
            </a:r>
          </a:p>
          <a:p>
            <a:pPr>
              <a:buFont typeface="Wingdings" panose="05000000000000000000" pitchFamily="2" charset="2"/>
              <a:buChar char="§"/>
            </a:pPr>
            <a:endParaRPr lang="ko-KR" alt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3549032" y="5783681"/>
            <a:ext cx="5318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/>
              <a:t>downsampling the size of activation maps </a:t>
            </a:r>
            <a:endParaRPr lang="ko-KR" altLang="en-US" sz="20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15" y="1453153"/>
            <a:ext cx="6171570" cy="3951695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987811" y="104906"/>
            <a:ext cx="967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Pooling</a:t>
            </a:r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46" name="Picture 2" descr="https://cdn-images-1.medium.com/max/600/1*uoWYsCV5vBU8SHFPAPao-w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662" y="1632756"/>
            <a:ext cx="5020399" cy="314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3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Max Pooling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345" y="1584512"/>
            <a:ext cx="8067675" cy="3581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20345" y="5424177"/>
            <a:ext cx="7426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/>
              <a:t>do not have any overlab</a:t>
            </a:r>
          </a:p>
          <a:p>
            <a:pPr algn="ctr"/>
            <a:r>
              <a:rPr lang="en-US" altLang="ko-KR" sz="2000" smtClean="0"/>
              <a:t>pooling layer : padding</a:t>
            </a:r>
            <a:r>
              <a:rPr lang="ko-KR" altLang="en-US" sz="2000" smtClean="0"/>
              <a:t> </a:t>
            </a:r>
            <a:r>
              <a:rPr lang="en-US" altLang="ko-KR" sz="2000" smtClean="0"/>
              <a:t>x</a:t>
            </a:r>
            <a:endParaRPr lang="ko-KR" altLang="en-US" sz="200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987811" y="104906"/>
            <a:ext cx="967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Pooling</a:t>
            </a:r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68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Convolution layer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smtClean="0"/>
              <a:t>Fully Connected layer </a:t>
            </a:r>
          </a:p>
          <a:p>
            <a:pPr marL="0" indent="0">
              <a:buNone/>
            </a:pPr>
            <a:endParaRPr lang="ko-KR" altLang="en-US" sz="24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378" y="1803112"/>
            <a:ext cx="7375971" cy="28968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09885" y="5065513"/>
            <a:ext cx="7172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t"/>
            <a:r>
              <a:rPr lang="en-US" altLang="ko-KR" sz="2400"/>
              <a:t>S</a:t>
            </a:r>
            <a:r>
              <a:rPr lang="en-US" altLang="ko-KR" sz="2400" smtClean="0"/>
              <a:t>tretch all </a:t>
            </a:r>
            <a:r>
              <a:rPr lang="en-US" altLang="ko-KR" sz="2400"/>
              <a:t>of the pixels out</a:t>
            </a:r>
            <a:endParaRPr lang="ko-KR" altLang="ko-KR" sz="2400"/>
          </a:p>
          <a:p>
            <a:pPr algn="ctr"/>
            <a:endParaRPr lang="ko-KR" altLang="en-US" sz="2000" b="1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945349" y="104906"/>
            <a:ext cx="2022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Convolution layer</a:t>
            </a:r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00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Fully connected layer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12105" y="5410511"/>
            <a:ext cx="57745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smtClean="0"/>
              <a:t>stretch out last value</a:t>
            </a:r>
            <a:r>
              <a:rPr lang="ko-KR" altLang="en-US" sz="2000" smtClean="0"/>
              <a:t> </a:t>
            </a:r>
            <a:r>
              <a:rPr lang="en-US" altLang="ko-KR" sz="2000" smtClean="0">
                <a:sym typeface="Wingdings" panose="05000000000000000000" pitchFamily="2" charset="2"/>
              </a:rPr>
              <a:t> input of FC layer</a:t>
            </a:r>
          </a:p>
          <a:p>
            <a:pPr algn="ctr">
              <a:lnSpc>
                <a:spcPct val="150000"/>
              </a:lnSpc>
            </a:pPr>
            <a:r>
              <a:rPr lang="en-US" altLang="ko-KR" sz="2000" smtClean="0">
                <a:sym typeface="Wingdings" panose="05000000000000000000" pitchFamily="2" charset="2"/>
              </a:rPr>
              <a:t>score output</a:t>
            </a:r>
            <a:endParaRPr lang="ko-KR" altLang="en-US" sz="2000"/>
          </a:p>
        </p:txBody>
      </p:sp>
      <p:grpSp>
        <p:nvGrpSpPr>
          <p:cNvPr id="31" name="그룹 30"/>
          <p:cNvGrpSpPr/>
          <p:nvPr/>
        </p:nvGrpSpPr>
        <p:grpSpPr>
          <a:xfrm>
            <a:off x="1948761" y="1473763"/>
            <a:ext cx="9325251" cy="3785707"/>
            <a:chOff x="2540434" y="570120"/>
            <a:chExt cx="9325251" cy="3785707"/>
          </a:xfrm>
        </p:grpSpPr>
        <p:pic>
          <p:nvPicPr>
            <p:cNvPr id="7" name="Shape 9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213758" y="1669390"/>
              <a:ext cx="1312933" cy="13762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Shape 98"/>
            <p:cNvSpPr/>
            <p:nvPr/>
          </p:nvSpPr>
          <p:spPr>
            <a:xfrm>
              <a:off x="4593365" y="1541653"/>
              <a:ext cx="657690" cy="1510080"/>
            </a:xfrm>
            <a:prstGeom prst="cube">
              <a:avLst>
                <a:gd name="adj" fmla="val 80609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9"/>
            <p:cNvSpPr/>
            <p:nvPr/>
          </p:nvSpPr>
          <p:spPr>
            <a:xfrm>
              <a:off x="7203365" y="2132353"/>
              <a:ext cx="657690" cy="328680"/>
            </a:xfrm>
            <a:prstGeom prst="cube">
              <a:avLst>
                <a:gd name="adj" fmla="val 35165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10" name="Shape 100" title="Points scored"/>
            <p:cNvPicPr preferRelativeResize="0"/>
            <p:nvPr/>
          </p:nvPicPr>
          <p:blipFill rotWithShape="1">
            <a:blip r:embed="rId3">
              <a:alphaModFix/>
            </a:blip>
            <a:srcRect l="2759" t="4517" r="10735" b="4225"/>
            <a:stretch/>
          </p:blipFill>
          <p:spPr>
            <a:xfrm>
              <a:off x="7997462" y="1205178"/>
              <a:ext cx="3868223" cy="253848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" name="Shape 101"/>
            <p:cNvCxnSpPr>
              <a:stCxn id="8" idx="3"/>
            </p:cNvCxnSpPr>
            <p:nvPr/>
          </p:nvCxnSpPr>
          <p:spPr>
            <a:xfrm flipH="1">
              <a:off x="4199909" y="3051733"/>
              <a:ext cx="457222" cy="30054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2" name="Shape 102"/>
            <p:cNvSpPr txBox="1"/>
            <p:nvPr/>
          </p:nvSpPr>
          <p:spPr>
            <a:xfrm>
              <a:off x="3750955" y="3259897"/>
              <a:ext cx="1497210" cy="1095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i="1"/>
                <a:t>Conv1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666666"/>
                  </a:solidFill>
                </a:rPr>
                <a:t>64@28x28 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666666"/>
                  </a:solidFill>
                </a:rPr>
                <a:t>5x5 filter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666666"/>
                  </a:solidFill>
                </a:rPr>
                <a:t>1 stride</a:t>
              </a:r>
            </a:p>
          </p:txBody>
        </p:sp>
        <p:cxnSp>
          <p:nvCxnSpPr>
            <p:cNvPr id="13" name="Shape 103"/>
            <p:cNvCxnSpPr>
              <a:stCxn id="7" idx="2"/>
            </p:cNvCxnSpPr>
            <p:nvPr/>
          </p:nvCxnSpPr>
          <p:spPr>
            <a:xfrm flipH="1">
              <a:off x="2898135" y="3045600"/>
              <a:ext cx="972090" cy="31135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" name="Shape 104"/>
            <p:cNvSpPr txBox="1"/>
            <p:nvPr/>
          </p:nvSpPr>
          <p:spPr>
            <a:xfrm>
              <a:off x="2540434" y="3281086"/>
              <a:ext cx="1497210" cy="62997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i="1"/>
                <a:t>Input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666666"/>
                  </a:solidFill>
                </a:rPr>
                <a:t>3@32x32</a:t>
              </a:r>
            </a:p>
          </p:txBody>
        </p:sp>
        <p:cxnSp>
          <p:nvCxnSpPr>
            <p:cNvPr id="15" name="Shape 105"/>
            <p:cNvCxnSpPr>
              <a:stCxn id="22" idx="3"/>
            </p:cNvCxnSpPr>
            <p:nvPr/>
          </p:nvCxnSpPr>
          <p:spPr>
            <a:xfrm flipH="1">
              <a:off x="5169948" y="2844658"/>
              <a:ext cx="261889" cy="51687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6" name="Shape 107"/>
            <p:cNvSpPr txBox="1"/>
            <p:nvPr/>
          </p:nvSpPr>
          <p:spPr>
            <a:xfrm>
              <a:off x="4809830" y="3259848"/>
              <a:ext cx="1497210" cy="1095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i="1"/>
                <a:t>Conv2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666666"/>
                  </a:solidFill>
                </a:rPr>
                <a:t>64@10x10 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666666"/>
                  </a:solidFill>
                </a:rPr>
                <a:t>5x5 filter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666666"/>
                  </a:solidFill>
                </a:rPr>
                <a:t>1 stride</a:t>
              </a:r>
            </a:p>
          </p:txBody>
        </p:sp>
        <p:sp>
          <p:nvSpPr>
            <p:cNvPr id="17" name="Shape 108"/>
            <p:cNvSpPr txBox="1"/>
            <p:nvPr/>
          </p:nvSpPr>
          <p:spPr>
            <a:xfrm>
              <a:off x="6104225" y="3274282"/>
              <a:ext cx="884400" cy="77946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i="1"/>
                <a:t>Fc3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666666"/>
                  </a:solidFill>
                </a:rPr>
                <a:t>384</a:t>
              </a:r>
            </a:p>
          </p:txBody>
        </p:sp>
        <p:sp>
          <p:nvSpPr>
            <p:cNvPr id="18" name="Shape 109"/>
            <p:cNvSpPr txBox="1"/>
            <p:nvPr/>
          </p:nvSpPr>
          <p:spPr>
            <a:xfrm>
              <a:off x="6986950" y="3274282"/>
              <a:ext cx="884400" cy="77946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i="1"/>
                <a:t>Fc4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666666"/>
                  </a:solidFill>
                </a:rPr>
                <a:t>192</a:t>
              </a:r>
            </a:p>
          </p:txBody>
        </p:sp>
        <p:cxnSp>
          <p:nvCxnSpPr>
            <p:cNvPr id="19" name="Shape 110"/>
            <p:cNvCxnSpPr>
              <a:stCxn id="24" idx="3"/>
            </p:cNvCxnSpPr>
            <p:nvPr/>
          </p:nvCxnSpPr>
          <p:spPr>
            <a:xfrm flipH="1">
              <a:off x="6398670" y="2461033"/>
              <a:ext cx="190100" cy="95211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0" name="Shape 112"/>
            <p:cNvCxnSpPr>
              <a:stCxn id="9" idx="3"/>
            </p:cNvCxnSpPr>
            <p:nvPr/>
          </p:nvCxnSpPr>
          <p:spPr>
            <a:xfrm flipH="1">
              <a:off x="7266995" y="2461033"/>
              <a:ext cx="207425" cy="90643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21" name="Shape 113"/>
            <p:cNvSpPr/>
            <p:nvPr/>
          </p:nvSpPr>
          <p:spPr>
            <a:xfrm>
              <a:off x="4901135" y="1748728"/>
              <a:ext cx="561000" cy="1095930"/>
            </a:xfrm>
            <a:prstGeom prst="cube">
              <a:avLst>
                <a:gd name="adj" fmla="val 76657"/>
              </a:avLst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106"/>
            <p:cNvSpPr/>
            <p:nvPr/>
          </p:nvSpPr>
          <p:spPr>
            <a:xfrm>
              <a:off x="5335105" y="1748728"/>
              <a:ext cx="599610" cy="1095930"/>
            </a:xfrm>
            <a:prstGeom prst="cube">
              <a:avLst>
                <a:gd name="adj" fmla="val 67735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114"/>
            <p:cNvSpPr/>
            <p:nvPr/>
          </p:nvSpPr>
          <p:spPr>
            <a:xfrm>
              <a:off x="5691385" y="2062393"/>
              <a:ext cx="353100" cy="542850"/>
            </a:xfrm>
            <a:prstGeom prst="cube">
              <a:avLst>
                <a:gd name="adj" fmla="val 49306"/>
              </a:avLst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111"/>
            <p:cNvSpPr/>
            <p:nvPr/>
          </p:nvSpPr>
          <p:spPr>
            <a:xfrm>
              <a:off x="6072690" y="2132353"/>
              <a:ext cx="1147740" cy="328680"/>
            </a:xfrm>
            <a:prstGeom prst="cube">
              <a:avLst>
                <a:gd name="adj" fmla="val 35165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116"/>
            <p:cNvSpPr txBox="1"/>
            <p:nvPr/>
          </p:nvSpPr>
          <p:spPr>
            <a:xfrm>
              <a:off x="6085278" y="1158240"/>
              <a:ext cx="1557999" cy="85239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i="1" dirty="0"/>
                <a:t>MaxPooling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 dirty="0">
                  <a:solidFill>
                    <a:srgbClr val="666666"/>
                  </a:solidFill>
                </a:rPr>
                <a:t>2x2 filter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 dirty="0">
                  <a:solidFill>
                    <a:srgbClr val="666666"/>
                  </a:solidFill>
                </a:rPr>
                <a:t>2 stride</a:t>
              </a:r>
            </a:p>
          </p:txBody>
        </p:sp>
        <p:cxnSp>
          <p:nvCxnSpPr>
            <p:cNvPr id="26" name="Shape 117"/>
            <p:cNvCxnSpPr>
              <a:stCxn id="23" idx="0"/>
              <a:endCxn id="25" idx="1"/>
            </p:cNvCxnSpPr>
            <p:nvPr/>
          </p:nvCxnSpPr>
          <p:spPr>
            <a:xfrm flipV="1">
              <a:off x="5954985" y="1584435"/>
              <a:ext cx="130293" cy="47795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7" name="Shape 118"/>
            <p:cNvCxnSpPr/>
            <p:nvPr/>
          </p:nvCxnSpPr>
          <p:spPr>
            <a:xfrm flipV="1">
              <a:off x="5358745" y="1333538"/>
              <a:ext cx="169352" cy="48838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28" name="Shape 115"/>
            <p:cNvSpPr txBox="1"/>
            <p:nvPr/>
          </p:nvSpPr>
          <p:spPr>
            <a:xfrm>
              <a:off x="5265549" y="570120"/>
              <a:ext cx="1530224" cy="774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i="1"/>
                <a:t>MaxPooling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666666"/>
                  </a:solidFill>
                </a:rPr>
                <a:t>2x2 filter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666666"/>
                  </a:solidFill>
                </a:rPr>
                <a:t>2 stride</a:t>
              </a:r>
            </a:p>
          </p:txBody>
        </p:sp>
      </p:grpSp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660229" y="104906"/>
            <a:ext cx="2403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Fully connected layer</a:t>
            </a:r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06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1553" y="1148455"/>
            <a:ext cx="10108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mtClean="0"/>
              <a:t>3. Transfer Learning</a:t>
            </a:r>
            <a:endParaRPr lang="ko-KR" altLang="en-US" sz="4000"/>
          </a:p>
        </p:txBody>
      </p:sp>
      <p:sp>
        <p:nvSpPr>
          <p:cNvPr id="5" name="TextBox 4"/>
          <p:cNvSpPr txBox="1"/>
          <p:nvPr/>
        </p:nvSpPr>
        <p:spPr>
          <a:xfrm>
            <a:off x="4298327" y="2022438"/>
            <a:ext cx="50116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400" smtClean="0"/>
              <a:t>Transfer Learning</a:t>
            </a:r>
          </a:p>
          <a:p>
            <a:pPr>
              <a:lnSpc>
                <a:spcPct val="250000"/>
              </a:lnSpc>
            </a:pPr>
            <a:r>
              <a:rPr lang="en-US" altLang="ko-KR" sz="2400" smtClean="0"/>
              <a:t>VGG-16</a:t>
            </a:r>
          </a:p>
          <a:p>
            <a:pPr>
              <a:lnSpc>
                <a:spcPct val="250000"/>
              </a:lnSpc>
            </a:pPr>
            <a:r>
              <a:rPr lang="en-US" altLang="ko-KR" sz="2400" smtClean="0"/>
              <a:t>Image Augmentation</a:t>
            </a:r>
            <a:endParaRPr lang="en-US" altLang="ko-KR" sz="240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Transfer Learning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" altLang="ko-KR" sz="2000" smtClean="0"/>
              <a:t>Too </a:t>
            </a:r>
            <a:r>
              <a:rPr lang="en" altLang="ko-KR" sz="2000"/>
              <a:t>few </a:t>
            </a:r>
            <a:r>
              <a:rPr lang="en" altLang="ko-KR" sz="2000" smtClean="0"/>
              <a:t>dataset</a:t>
            </a:r>
            <a:r>
              <a:rPr lang="ko-KR" altLang="en-US" sz="2000" smtClean="0"/>
              <a:t> </a:t>
            </a:r>
            <a:r>
              <a:rPr lang="en-US" altLang="ko-KR" sz="2000" smtClean="0">
                <a:sym typeface="Wingdings" panose="05000000000000000000" pitchFamily="2" charset="2"/>
              </a:rPr>
              <a:t> </a:t>
            </a:r>
            <a:r>
              <a:rPr lang="en-US" altLang="ko-KR" sz="2000" smtClean="0"/>
              <a:t>overfitting</a:t>
            </a:r>
            <a:endParaRPr lang="ko-KR" altLang="en-US" sz="20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859"/>
          <a:stretch/>
        </p:blipFill>
        <p:spPr>
          <a:xfrm>
            <a:off x="904123" y="1953623"/>
            <a:ext cx="10383753" cy="4618702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130979" y="104906"/>
            <a:ext cx="1924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Transfer learning</a:t>
            </a:r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90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Fine tuning strategy</a:t>
            </a:r>
            <a:endParaRPr lang="ko-KR" altLang="en-US"/>
          </a:p>
        </p:txBody>
      </p:sp>
      <p:graphicFrame>
        <p:nvGraphicFramePr>
          <p:cNvPr id="4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2304806"/>
              </p:ext>
            </p:extLst>
          </p:nvPr>
        </p:nvGraphicFramePr>
        <p:xfrm>
          <a:off x="4990154" y="1700229"/>
          <a:ext cx="6133254" cy="42157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044418">
                  <a:extLst>
                    <a:ext uri="{9D8B030D-6E8A-4147-A177-3AD203B41FA5}">
                      <a16:colId xmlns:a16="http://schemas.microsoft.com/office/drawing/2014/main" val="3375292822"/>
                    </a:ext>
                  </a:extLst>
                </a:gridCol>
                <a:gridCol w="2044418">
                  <a:extLst>
                    <a:ext uri="{9D8B030D-6E8A-4147-A177-3AD203B41FA5}">
                      <a16:colId xmlns:a16="http://schemas.microsoft.com/office/drawing/2014/main" val="2789831391"/>
                    </a:ext>
                  </a:extLst>
                </a:gridCol>
                <a:gridCol w="2044418">
                  <a:extLst>
                    <a:ext uri="{9D8B030D-6E8A-4147-A177-3AD203B41FA5}">
                      <a16:colId xmlns:a16="http://schemas.microsoft.com/office/drawing/2014/main" val="2529325632"/>
                    </a:ext>
                  </a:extLst>
                </a:gridCol>
              </a:tblGrid>
              <a:tr h="925048"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Very</a:t>
                      </a:r>
                      <a:r>
                        <a:rPr lang="en-US" altLang="ko-KR" baseline="0" dirty="0" smtClean="0"/>
                        <a:t> similar dataset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Very different dataset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0929049"/>
                  </a:ext>
                </a:extLst>
              </a:tr>
              <a:tr h="16453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smtClean="0"/>
                        <a:t>Very little data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Use</a:t>
                      </a:r>
                      <a:r>
                        <a:rPr lang="en-US" altLang="ko-KR" baseline="0" dirty="0" smtClean="0"/>
                        <a:t> Linear Classifier on top layer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mtClean="0"/>
                        <a:t>Very difficult</a:t>
                      </a:r>
                      <a:r>
                        <a:rPr lang="en-US" altLang="ko-KR" baseline="0" smtClean="0"/>
                        <a:t> problems.. Try linear classifier from different stages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0077102"/>
                  </a:ext>
                </a:extLst>
              </a:tr>
              <a:tr h="16453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 smtClean="0"/>
                        <a:t>Quite</a:t>
                      </a:r>
                      <a:r>
                        <a:rPr lang="en-US" altLang="ko-KR" b="1" baseline="0" dirty="0" smtClean="0"/>
                        <a:t> a lot of data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Fine-tuning</a:t>
                      </a:r>
                      <a:r>
                        <a:rPr lang="en-US" altLang="ko-KR" baseline="0" dirty="0" smtClean="0"/>
                        <a:t> a few layers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Fine-tuning more</a:t>
                      </a:r>
                      <a:r>
                        <a:rPr lang="en-US" altLang="ko-KR" baseline="0" dirty="0" smtClean="0"/>
                        <a:t> layers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93059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429" y="1635681"/>
            <a:ext cx="3514725" cy="4524375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130979" y="104906"/>
            <a:ext cx="1924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Transfer learning</a:t>
            </a:r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70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990610"/>
            <a:ext cx="10515600" cy="458659"/>
          </a:xfrm>
        </p:spPr>
        <p:txBody>
          <a:bodyPr>
            <a:noAutofit/>
          </a:bodyPr>
          <a:lstStyle/>
          <a:p>
            <a:pPr algn="ctr"/>
            <a:r>
              <a:rPr lang="en-US" altLang="ko-KR" sz="3200" smtClean="0"/>
              <a:t>Image Classification</a:t>
            </a:r>
            <a:br>
              <a:rPr lang="en-US" altLang="ko-KR" sz="3200" smtClean="0"/>
            </a:br>
            <a:r>
              <a:rPr lang="en-US" altLang="ko-KR" sz="3200" smtClean="0"/>
              <a:t/>
            </a:r>
            <a:br>
              <a:rPr lang="en-US" altLang="ko-KR" sz="3200" smtClean="0"/>
            </a:br>
            <a:r>
              <a:rPr lang="en-US" altLang="ko-KR" sz="2000" smtClean="0"/>
              <a:t>A </a:t>
            </a:r>
            <a:r>
              <a:rPr lang="en-US" altLang="ko-KR" sz="2000"/>
              <a:t>core task in Computer Vision</a:t>
            </a:r>
            <a:r>
              <a:rPr lang="ko-KR" altLang="en-US" sz="1800"/>
              <a:t/>
            </a:r>
            <a:br>
              <a:rPr lang="ko-KR" altLang="en-US" sz="1800"/>
            </a:br>
            <a:endParaRPr lang="ko-KR" altLang="en-US" sz="3200"/>
          </a:p>
        </p:txBody>
      </p:sp>
      <p:sp>
        <p:nvSpPr>
          <p:cNvPr id="6" name="TextBox 5"/>
          <p:cNvSpPr txBox="1"/>
          <p:nvPr/>
        </p:nvSpPr>
        <p:spPr>
          <a:xfrm>
            <a:off x="2758163" y="5622911"/>
            <a:ext cx="6675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/>
              <a:t>Data  </a:t>
            </a:r>
            <a:r>
              <a:rPr lang="en-US" altLang="ko-KR" sz="2400" smtClean="0">
                <a:sym typeface="Wingdings" panose="05000000000000000000" pitchFamily="2" charset="2"/>
              </a:rPr>
              <a:t> </a:t>
            </a:r>
            <a:r>
              <a:rPr lang="en-US" altLang="ko-KR" sz="2400" smtClean="0"/>
              <a:t> </a:t>
            </a:r>
            <a:r>
              <a:rPr lang="en-US" altLang="ko-KR" sz="2400" dirty="0" smtClean="0"/>
              <a:t>Feature </a:t>
            </a:r>
            <a:r>
              <a:rPr lang="en-US" altLang="ko-KR" sz="2400" smtClean="0"/>
              <a:t>extraction  </a:t>
            </a:r>
            <a:r>
              <a:rPr lang="en-US" altLang="ko-KR" sz="2400" smtClean="0">
                <a:sym typeface="Wingdings" panose="05000000000000000000" pitchFamily="2" charset="2"/>
              </a:rPr>
              <a:t> </a:t>
            </a:r>
            <a:r>
              <a:rPr lang="en-US" altLang="ko-KR" sz="2400" smtClean="0"/>
              <a:t> </a:t>
            </a:r>
            <a:r>
              <a:rPr lang="en-US" altLang="ko-KR" sz="2400" dirty="0" smtClean="0"/>
              <a:t>Classification</a:t>
            </a:r>
            <a:endParaRPr lang="ko-KR" altLang="en-US" sz="2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1287673" y="1974370"/>
            <a:ext cx="9753600" cy="3543300"/>
            <a:chOff x="1287673" y="1503057"/>
            <a:chExt cx="9753600" cy="3543300"/>
          </a:xfrm>
        </p:grpSpPr>
        <p:pic>
          <p:nvPicPr>
            <p:cNvPr id="4" name="Picture 2" descr="Image Classification Pipe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7673" y="1503057"/>
              <a:ext cx="9753600" cy="3543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6938682" y="4141694"/>
              <a:ext cx="505610" cy="193638"/>
            </a:xfrm>
            <a:prstGeom prst="roundRect">
              <a:avLst/>
            </a:prstGeom>
            <a:noFill/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8177019" y="4238512"/>
              <a:ext cx="735753" cy="376765"/>
            </a:xfrm>
            <a:prstGeom prst="roundRect">
              <a:avLst/>
            </a:prstGeom>
            <a:noFill/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29225" y="2157412"/>
            <a:ext cx="4100513" cy="31575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500812" y="1790282"/>
            <a:ext cx="1557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mtClean="0">
                <a:solidFill>
                  <a:srgbClr val="FF0000"/>
                </a:solidFill>
              </a:rPr>
              <a:t>CNN</a:t>
            </a:r>
            <a:endParaRPr lang="ko-KR" altLang="en-US"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62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Fine-tuning VGG-16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382" y="1636842"/>
            <a:ext cx="8877300" cy="40957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67486" y="1648480"/>
            <a:ext cx="8877318" cy="18598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45127" y="1398493"/>
            <a:ext cx="10515600" cy="4351337"/>
          </a:xfrm>
        </p:spPr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1173628" y="1815055"/>
            <a:ext cx="364141" cy="15536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2000" b="1" dirty="0" smtClean="0">
                <a:latin typeface="+mj-lt"/>
                <a:ea typeface="+mj-ea"/>
              </a:rPr>
              <a:t>ImageNet</a:t>
            </a:r>
            <a:endParaRPr lang="ko-KR" altLang="en-US" b="1" dirty="0">
              <a:latin typeface="+mj-lt"/>
              <a:ea typeface="+mj-ea"/>
            </a:endParaRPr>
          </a:p>
        </p:txBody>
      </p:sp>
      <p:cxnSp>
        <p:nvCxnSpPr>
          <p:cNvPr id="9" name="직선 화살표 연결선 8"/>
          <p:cNvCxnSpPr>
            <a:stCxn id="8" idx="3"/>
          </p:cNvCxnSpPr>
          <p:nvPr/>
        </p:nvCxnSpPr>
        <p:spPr>
          <a:xfrm>
            <a:off x="1537769" y="2591891"/>
            <a:ext cx="259226" cy="557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0674521" y="1815055"/>
            <a:ext cx="364141" cy="15536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2000" b="1" dirty="0" smtClean="0">
                <a:latin typeface="+mj-lt"/>
                <a:ea typeface="+mj-ea"/>
              </a:rPr>
              <a:t>1000 classes</a:t>
            </a:r>
            <a:endParaRPr lang="ko-KR" altLang="en-US" b="1" dirty="0">
              <a:latin typeface="+mj-lt"/>
              <a:ea typeface="+mj-ea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0415191" y="2591891"/>
            <a:ext cx="259226" cy="557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173628" y="4049372"/>
            <a:ext cx="364141" cy="15536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2000" b="1" dirty="0" smtClean="0">
                <a:latin typeface="+mj-lt"/>
                <a:ea typeface="+mj-ea"/>
              </a:rPr>
              <a:t>WBC</a:t>
            </a:r>
            <a:endParaRPr lang="ko-KR" altLang="en-US" b="1" dirty="0">
              <a:latin typeface="+mj-lt"/>
              <a:ea typeface="+mj-ea"/>
            </a:endParaRPr>
          </a:p>
        </p:txBody>
      </p:sp>
      <p:cxnSp>
        <p:nvCxnSpPr>
          <p:cNvPr id="13" name="직선 화살표 연결선 12"/>
          <p:cNvCxnSpPr>
            <a:stCxn id="12" idx="3"/>
          </p:cNvCxnSpPr>
          <p:nvPr/>
        </p:nvCxnSpPr>
        <p:spPr>
          <a:xfrm>
            <a:off x="1537769" y="4826208"/>
            <a:ext cx="259226" cy="557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0674521" y="4049372"/>
            <a:ext cx="364141" cy="15536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2000" b="1" dirty="0" smtClean="0">
                <a:latin typeface="+mj-lt"/>
                <a:ea typeface="+mj-ea"/>
              </a:rPr>
              <a:t>14 classes</a:t>
            </a:r>
            <a:endParaRPr lang="ko-KR" altLang="en-US" b="1" dirty="0">
              <a:latin typeface="+mj-lt"/>
              <a:ea typeface="+mj-ea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0415191" y="4826208"/>
            <a:ext cx="259226" cy="557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63581" y="3887586"/>
            <a:ext cx="8877318" cy="18598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6" idx="2"/>
            <a:endCxn id="16" idx="0"/>
          </p:cNvCxnSpPr>
          <p:nvPr/>
        </p:nvCxnSpPr>
        <p:spPr>
          <a:xfrm flipH="1">
            <a:off x="6102240" y="3508370"/>
            <a:ext cx="3905" cy="3792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27264" y="3508651"/>
            <a:ext cx="2008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Copy parameters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02240" y="5737393"/>
            <a:ext cx="4444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Learn model with real dataset (fine-tuning)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074304" y="4413980"/>
            <a:ext cx="400110" cy="50729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1400" dirty="0" smtClean="0"/>
              <a:t>14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0074304" y="2199637"/>
            <a:ext cx="400110" cy="50729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ko-KR" sz="1400" dirty="0" smtClean="0"/>
              <a:t>1000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10130979" y="104906"/>
            <a:ext cx="1924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Transfer learning</a:t>
            </a:r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Using Pre-trained Models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/>
              <a:t>In tensorflow, use TF-Slim library</a:t>
            </a:r>
          </a:p>
          <a:p>
            <a:pPr lvl="1">
              <a:lnSpc>
                <a:spcPct val="150000"/>
              </a:lnSpc>
            </a:pPr>
            <a:r>
              <a:rPr lang="en-US" altLang="ko-KR" sz="2000" smtClean="0"/>
              <a:t>AlexNet</a:t>
            </a:r>
            <a:r>
              <a:rPr lang="en-US" altLang="ko-KR" sz="2000"/>
              <a:t>, </a:t>
            </a:r>
            <a:r>
              <a:rPr lang="en-US" altLang="ko-KR" sz="2000" smtClean="0"/>
              <a:t>VGGNet</a:t>
            </a:r>
            <a:r>
              <a:rPr lang="en-US" altLang="ko-KR" sz="2000"/>
              <a:t>, ResNet, Inception, </a:t>
            </a:r>
            <a:r>
              <a:rPr lang="en-US" altLang="ko-KR" sz="2000" smtClean="0"/>
              <a:t>MobileNet</a:t>
            </a:r>
          </a:p>
          <a:p>
            <a:pPr lvl="1">
              <a:lnSpc>
                <a:spcPct val="150000"/>
              </a:lnSpc>
            </a:pPr>
            <a:r>
              <a:rPr lang="en-US" altLang="ko-KR" sz="2000" smtClean="0">
                <a:hlinkClick r:id="rId3"/>
              </a:rPr>
              <a:t>https</a:t>
            </a:r>
            <a:r>
              <a:rPr lang="en-US" altLang="ko-KR" sz="2000">
                <a:hlinkClick r:id="rId3"/>
              </a:rPr>
              <a:t>://</a:t>
            </a:r>
            <a:r>
              <a:rPr lang="en-US" altLang="ko-KR" sz="2000" smtClean="0">
                <a:hlinkClick r:id="rId3"/>
              </a:rPr>
              <a:t>github.com/tensorflow/models/tree/master/research/slim</a:t>
            </a:r>
            <a:endParaRPr lang="en-US" altLang="ko-KR" sz="2000" smtClean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200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200" smtClean="0"/>
              <a:t>In pytorch, use TORCHVISION.MODELS library</a:t>
            </a:r>
          </a:p>
          <a:p>
            <a:pPr lvl="1">
              <a:lnSpc>
                <a:spcPct val="150000"/>
              </a:lnSpc>
            </a:pPr>
            <a:r>
              <a:rPr lang="en-US" altLang="ko-KR" sz="2000" smtClean="0"/>
              <a:t>AlexNet, VGG, ResNet, Inception v3, GoogLeNet, MobileNet v2, ….</a:t>
            </a:r>
          </a:p>
          <a:p>
            <a:pPr lvl="1">
              <a:lnSpc>
                <a:spcPct val="150000"/>
              </a:lnSpc>
            </a:pPr>
            <a:r>
              <a:rPr lang="en-US" altLang="ko-KR" sz="2000">
                <a:hlinkClick r:id="rId4"/>
              </a:rPr>
              <a:t>https://pytorch.org/docs/stable/torchvision/models.html</a:t>
            </a:r>
            <a:r>
              <a:rPr lang="en-US" altLang="ko-KR" smtClean="0"/>
              <a:t/>
            </a:r>
            <a:br>
              <a:rPr lang="en-US" altLang="ko-KR" smtClean="0"/>
            </a:br>
            <a:endParaRPr lang="en-US" altLang="ko-KR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400"/>
          </a:p>
          <a:p>
            <a:pPr marL="0" indent="0">
              <a:lnSpc>
                <a:spcPct val="150000"/>
              </a:lnSpc>
              <a:buNone/>
            </a:pPr>
            <a:endParaRPr lang="ko-KR" altLang="en-US" sz="24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130979" y="104906"/>
            <a:ext cx="1924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Transfer learning</a:t>
            </a:r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89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VGGNet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/>
              <a:t>D</a:t>
            </a:r>
            <a:r>
              <a:rPr lang="en-US" altLang="ko-KR" sz="2000" smtClean="0"/>
              <a:t>esigned by Oxford (VGG16, VGG19)</a:t>
            </a:r>
          </a:p>
          <a:p>
            <a:endParaRPr lang="en-US" altLang="ko-KR" sz="2000" smtClean="0"/>
          </a:p>
          <a:p>
            <a:r>
              <a:rPr lang="en-US" altLang="ko-KR" sz="2000" smtClean="0"/>
              <a:t>Leads VGG to </a:t>
            </a:r>
            <a:r>
              <a:rPr lang="en-US" altLang="ko-KR" sz="2000" b="1" smtClean="0"/>
              <a:t>Second place</a:t>
            </a:r>
            <a:r>
              <a:rPr lang="en-US" altLang="ko-KR" sz="2000" smtClean="0"/>
              <a:t> in 2014 ILSVR</a:t>
            </a:r>
            <a:br>
              <a:rPr lang="en-US" altLang="ko-KR" sz="2000" smtClean="0"/>
            </a:br>
            <a:r>
              <a:rPr lang="en-US" altLang="ko-KR" smtClean="0"/>
              <a:t>(</a:t>
            </a:r>
            <a:r>
              <a:rPr lang="en-US" altLang="ko-KR" sz="1400" smtClean="0"/>
              <a:t>ImageNet Large Scale Visual Recognition Challenge</a:t>
            </a:r>
            <a:r>
              <a:rPr lang="en-US" altLang="ko-KR" smtClean="0"/>
              <a:t>)</a:t>
            </a:r>
            <a:endParaRPr lang="en-US" altLang="ko-KR"/>
          </a:p>
          <a:p>
            <a:endParaRPr lang="en-US" altLang="ko-KR" sz="2000"/>
          </a:p>
          <a:p>
            <a:r>
              <a:rPr lang="en-US" altLang="ko-KR" sz="2000"/>
              <a:t>S</a:t>
            </a:r>
            <a:r>
              <a:rPr lang="en-US" altLang="ko-KR" sz="2000" smtClean="0"/>
              <a:t>imple structure</a:t>
            </a:r>
          </a:p>
          <a:p>
            <a:r>
              <a:rPr lang="en-US" altLang="ko-KR" sz="2000" smtClean="0"/>
              <a:t>Good performance</a:t>
            </a:r>
            <a:endParaRPr lang="en-US" altLang="ko-KR" sz="2000"/>
          </a:p>
          <a:p>
            <a:pPr marL="0" indent="0">
              <a:buNone/>
            </a:pPr>
            <a:endParaRPr lang="ko-KR" altLang="en-US" sz="200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156896" y="104906"/>
            <a:ext cx="902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VGG16</a:t>
            </a:r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IMagenet 이미지 검색결과&quot;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" r="9237"/>
          <a:stretch/>
        </p:blipFill>
        <p:spPr bwMode="auto">
          <a:xfrm>
            <a:off x="6795654" y="1331281"/>
            <a:ext cx="2971800" cy="131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803019"/>
            <a:ext cx="6279573" cy="36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1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VGG16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Picture 2" descr="vgg network에 대한 이미지 검색결과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680313"/>
            <a:ext cx="4679919" cy="471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156896" y="104906"/>
            <a:ext cx="902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VGG16</a:t>
            </a:r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6918" y="958283"/>
            <a:ext cx="10938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Simonyan, Karen, and Andrew Zisserman. </a:t>
            </a:r>
            <a:r>
              <a:rPr lang="en-US" altLang="ko-KR" b="1">
                <a:solidFill>
                  <a:schemeClr val="accent1"/>
                </a:solidFill>
              </a:rPr>
              <a:t>"Very deep convolutional networks for large-scale image recognition."</a:t>
            </a:r>
            <a:r>
              <a:rPr lang="en-US" altLang="ko-KR"/>
              <a:t> </a:t>
            </a:r>
            <a:r>
              <a:rPr lang="en-US" altLang="ko-KR" i="1"/>
              <a:t>arXiv preprint arXiv:1409.1556</a:t>
            </a:r>
            <a:r>
              <a:rPr lang="en-US" altLang="ko-KR"/>
              <a:t> (2014).</a:t>
            </a:r>
            <a:endParaRPr lang="ko-KR" altLang="en-US" sz="2000"/>
          </a:p>
        </p:txBody>
      </p:sp>
      <p:sp>
        <p:nvSpPr>
          <p:cNvPr id="7" name="직사각형 6"/>
          <p:cNvSpPr/>
          <p:nvPr/>
        </p:nvSpPr>
        <p:spPr>
          <a:xfrm>
            <a:off x="6670965" y="1787235"/>
            <a:ext cx="769474" cy="4607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446816" y="1787236"/>
            <a:ext cx="793172" cy="46076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64588" y="1503964"/>
            <a:ext cx="718031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b="1" smtClean="0">
                <a:solidFill>
                  <a:srgbClr val="FF0000"/>
                </a:solidFill>
              </a:rPr>
              <a:t>VGG16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07449" y="1503964"/>
            <a:ext cx="753870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b="1" smtClean="0">
                <a:solidFill>
                  <a:srgbClr val="FF0000"/>
                </a:solidFill>
              </a:rPr>
              <a:t>VGG19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9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VGGNet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71507"/>
            <a:ext cx="10515600" cy="509780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smtClean="0">
              <a:solidFill>
                <a:srgbClr val="FF0000"/>
              </a:solidFill>
            </a:endParaRPr>
          </a:p>
          <a:p>
            <a:r>
              <a:rPr lang="en-US" altLang="ko-KR" sz="2000" smtClean="0">
                <a:solidFill>
                  <a:srgbClr val="FF0000"/>
                </a:solidFill>
              </a:rPr>
              <a:t>Small </a:t>
            </a:r>
            <a:r>
              <a:rPr lang="en-US" altLang="ko-KR" sz="2000">
                <a:solidFill>
                  <a:srgbClr val="FF0000"/>
                </a:solidFill>
              </a:rPr>
              <a:t>filters, Deeper networks</a:t>
            </a:r>
          </a:p>
          <a:p>
            <a:endParaRPr lang="en-US" altLang="ko-KR" sz="2000"/>
          </a:p>
          <a:p>
            <a:pPr marL="0" indent="0">
              <a:lnSpc>
                <a:spcPct val="50000"/>
              </a:lnSpc>
              <a:buNone/>
            </a:pPr>
            <a:endParaRPr lang="en-US" altLang="ko-KR" sz="2000"/>
          </a:p>
          <a:p>
            <a:pPr marL="0" indent="0">
              <a:lnSpc>
                <a:spcPct val="50000"/>
              </a:lnSpc>
              <a:buNone/>
            </a:pPr>
            <a:endParaRPr lang="en-US" altLang="ko-KR" sz="2000"/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2000"/>
              <a:t>Only 3x3 CONV stride 1, pad </a:t>
            </a:r>
            <a:r>
              <a:rPr lang="en-US" altLang="ko-KR" sz="2000" smtClean="0"/>
              <a:t>1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2000" smtClean="0"/>
              <a:t>and </a:t>
            </a:r>
            <a:r>
              <a:rPr lang="en-US" altLang="ko-KR" sz="2000"/>
              <a:t>2x2 MAX POOL stride </a:t>
            </a:r>
            <a:r>
              <a:rPr lang="en-US" altLang="ko-KR" sz="2000" smtClean="0"/>
              <a:t>2</a:t>
            </a:r>
          </a:p>
          <a:p>
            <a:pPr marL="0" indent="0">
              <a:lnSpc>
                <a:spcPct val="50000"/>
              </a:lnSpc>
              <a:buNone/>
            </a:pPr>
            <a:endParaRPr lang="en-US" altLang="ko-KR" sz="2000"/>
          </a:p>
          <a:p>
            <a:pPr marL="0" indent="0">
              <a:buNone/>
            </a:pPr>
            <a:endParaRPr lang="en-US" altLang="ko-KR" sz="2000" smtClean="0"/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2000"/>
              <a:t>8 layers (AlexNet, 2012)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2000">
                <a:sym typeface="Wingdings" panose="05000000000000000000" pitchFamily="2" charset="2"/>
              </a:rPr>
              <a:t></a:t>
            </a:r>
            <a:r>
              <a:rPr lang="en-US" altLang="ko-KR" sz="2000"/>
              <a:t> 16 – 19 layers (VGGNet)</a:t>
            </a:r>
          </a:p>
          <a:p>
            <a:pPr marL="0" indent="0">
              <a:buNone/>
            </a:pPr>
            <a:endParaRPr lang="ko-KR" altLang="en-US" sz="200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089" l="0" r="99174">
                        <a14:foregroundMark x1="83471" y1="2914" x2="85331" y2="97632"/>
                        <a14:foregroundMark x1="84917" y1="3097" x2="92562" y2="2914"/>
                        <a14:foregroundMark x1="56405" y1="10565" x2="58058" y2="96903"/>
                        <a14:foregroundMark x1="11157" y1="44080" x2="12397" y2="97086"/>
                        <a14:foregroundMark x1="6198" y1="97450" x2="25620" y2="97086"/>
                        <a14:foregroundMark x1="50413" y1="96903" x2="66322" y2="95811"/>
                        <a14:foregroundMark x1="78926" y1="97086" x2="93595" y2="95628"/>
                        <a14:foregroundMark x1="4959" y1="92896" x2="24587" y2="98361"/>
                        <a14:foregroundMark x1="27066" y1="94353" x2="4752" y2="99089"/>
                        <a14:foregroundMark x1="63223" y1="94900" x2="48967" y2="98361"/>
                        <a14:foregroundMark x1="49587" y1="94718" x2="64256" y2="97814"/>
                        <a14:foregroundMark x1="78306" y1="3461" x2="79959" y2="11658"/>
                        <a14:foregroundMark x1="78719" y1="4372" x2="91942" y2="4189"/>
                        <a14:foregroundMark x1="93595" y1="4189" x2="93595" y2="14208"/>
                        <a14:foregroundMark x1="52686" y1="11658" x2="51653" y2="17851"/>
                        <a14:foregroundMark x1="49380" y1="11658" x2="59504" y2="10929"/>
                        <a14:foregroundMark x1="49587" y1="11658" x2="49587" y2="15301"/>
                        <a14:foregroundMark x1="48554" y1="13843" x2="49174" y2="19490"/>
                        <a14:foregroundMark x1="51653" y1="22040" x2="51033" y2="41894"/>
                        <a14:foregroundMark x1="51653" y1="67577" x2="51860" y2="75592"/>
                        <a14:foregroundMark x1="19628" y1="46995" x2="20868" y2="68852"/>
                        <a14:foregroundMark x1="6198" y1="46084" x2="8058" y2="67213"/>
                        <a14:foregroundMark x1="22934" y1="49180" x2="23760" y2="67213"/>
                        <a14:foregroundMark x1="5165" y1="50455" x2="6198" y2="668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0627" y="1389855"/>
            <a:ext cx="4610100" cy="52292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156896" y="104906"/>
            <a:ext cx="902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VGG16</a:t>
            </a:r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1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VGGNet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>
                <a:solidFill>
                  <a:srgbClr val="FF0000"/>
                </a:solidFill>
              </a:rPr>
              <a:t>Why use smaller filters? (3x3 conv)</a:t>
            </a:r>
          </a:p>
          <a:p>
            <a:endParaRPr lang="en-US" altLang="ko-KR" sz="2000"/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2000"/>
              <a:t>Stack of three 3x3 conv (stride 1) </a:t>
            </a:r>
            <a:r>
              <a:rPr lang="en-US" altLang="ko-KR" sz="2000" smtClean="0"/>
              <a:t>layers has </a:t>
            </a:r>
            <a:r>
              <a:rPr lang="en-US" altLang="ko-KR" sz="2000"/>
              <a:t>same </a:t>
            </a:r>
            <a:r>
              <a:rPr lang="en-US" altLang="ko-KR" sz="2000" b="1"/>
              <a:t>effective receptive fields </a:t>
            </a:r>
            <a:r>
              <a:rPr lang="en-US" altLang="ko-KR" sz="2000"/>
              <a:t>as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sz="2000"/>
              <a:t>one 5</a:t>
            </a:r>
            <a:r>
              <a:rPr lang="en-US" altLang="ko-KR" sz="2000" smtClean="0"/>
              <a:t>x5 </a:t>
            </a:r>
            <a:r>
              <a:rPr lang="en-US" altLang="ko-KR" sz="2000"/>
              <a:t>conv layer</a:t>
            </a:r>
          </a:p>
          <a:p>
            <a:pPr marL="0" indent="0">
              <a:lnSpc>
                <a:spcPct val="50000"/>
              </a:lnSpc>
              <a:buNone/>
            </a:pPr>
            <a:endParaRPr lang="en-US" altLang="ko-KR" sz="60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156896" y="104906"/>
            <a:ext cx="902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VGG16</a:t>
            </a:r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746" y="2600218"/>
            <a:ext cx="5463454" cy="413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6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VGGNet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50000"/>
              </a:lnSpc>
              <a:buNone/>
            </a:pPr>
            <a:endParaRPr lang="en-US" altLang="ko-KR" sz="600"/>
          </a:p>
          <a:p>
            <a:pPr marL="0" indent="0">
              <a:lnSpc>
                <a:spcPct val="50000"/>
              </a:lnSpc>
              <a:buNone/>
            </a:pPr>
            <a:endParaRPr lang="en-US" altLang="ko-KR" sz="600"/>
          </a:p>
          <a:p>
            <a:pPr>
              <a:lnSpc>
                <a:spcPct val="50000"/>
              </a:lnSpc>
            </a:pPr>
            <a:r>
              <a:rPr lang="en-US" altLang="ko-KR" sz="2000"/>
              <a:t>But deeper, more </a:t>
            </a:r>
            <a:r>
              <a:rPr lang="en-US" altLang="ko-KR" sz="2000" b="1"/>
              <a:t>non-linearities</a:t>
            </a:r>
          </a:p>
          <a:p>
            <a:pPr marL="0" indent="0">
              <a:lnSpc>
                <a:spcPct val="50000"/>
              </a:lnSpc>
              <a:buNone/>
            </a:pPr>
            <a:endParaRPr lang="en-US" altLang="ko-KR" sz="600"/>
          </a:p>
          <a:p>
            <a:pPr marL="0" indent="0">
              <a:lnSpc>
                <a:spcPct val="50000"/>
              </a:lnSpc>
              <a:buNone/>
            </a:pPr>
            <a:endParaRPr lang="en-US" altLang="ko-KR" sz="600"/>
          </a:p>
          <a:p>
            <a:pPr>
              <a:lnSpc>
                <a:spcPct val="50000"/>
              </a:lnSpc>
            </a:pPr>
            <a:r>
              <a:rPr lang="en-US" altLang="ko-KR" sz="2000"/>
              <a:t>And fewer parameters: </a:t>
            </a:r>
            <a:r>
              <a:rPr lang="en-US" altLang="ko-KR" sz="2000" smtClean="0"/>
              <a:t>2*(3*3*C) vs. 5*5*C </a:t>
            </a:r>
            <a:r>
              <a:rPr lang="en-US" altLang="ko-KR" sz="2000"/>
              <a:t>for C channels per layer</a:t>
            </a:r>
          </a:p>
          <a:p>
            <a:endParaRPr lang="ko-KR" altLang="en-US" sz="200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156896" y="104906"/>
            <a:ext cx="902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VGG16</a:t>
            </a:r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746" y="2600218"/>
            <a:ext cx="5463454" cy="413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VGG16 Architecture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586" y="1301576"/>
            <a:ext cx="8572500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48950" y="5912069"/>
            <a:ext cx="460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ILSVRC’14 2</a:t>
            </a:r>
            <a:r>
              <a:rPr lang="en-US" altLang="ko-KR" baseline="30000" dirty="0" smtClean="0"/>
              <a:t>nd</a:t>
            </a:r>
            <a:r>
              <a:rPr lang="en-US" altLang="ko-KR" dirty="0" smtClean="0"/>
              <a:t> in classification, 1</a:t>
            </a:r>
            <a:r>
              <a:rPr lang="en-US" altLang="ko-KR" baseline="30000" dirty="0" smtClean="0"/>
              <a:t>st</a:t>
            </a:r>
            <a:r>
              <a:rPr lang="en-US" altLang="ko-KR" dirty="0" smtClean="0"/>
              <a:t> in localization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10344" y="1527586"/>
            <a:ext cx="5081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92.7% top-5 best accuracy in ImageNet</a:t>
            </a:r>
          </a:p>
          <a:p>
            <a:pPr marL="285750" indent="-285750">
              <a:buFontTx/>
              <a:buChar char="-"/>
            </a:pPr>
            <a:r>
              <a:rPr lang="en-US" altLang="ko-KR" smtClean="0"/>
              <a:t>a dataset of over 14 million imamges belonging to 1000 classes </a:t>
            </a:r>
          </a:p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156896" y="104906"/>
            <a:ext cx="902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VGG16</a:t>
            </a:r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24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Image Augmentation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38199" y="1201603"/>
            <a:ext cx="9189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Image data augmentation is a technique that can be used to artificially expand the size of a training dataset by creating modified versions of images in the dataset.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156896" y="104906"/>
            <a:ext cx="902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VGG16</a:t>
            </a:r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image augmentation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712" y="2228842"/>
            <a:ext cx="6858000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CNN (Convolutional Neural Networks)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59392"/>
            <a:ext cx="10515600" cy="50978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400" smtClean="0"/>
              <a:t>convolution layer </a:t>
            </a:r>
            <a:r>
              <a:rPr lang="en-US" altLang="ko-KR" sz="2400" smtClean="0">
                <a:sym typeface="Wingdings" panose="05000000000000000000" pitchFamily="2" charset="2"/>
              </a:rPr>
              <a:t> </a:t>
            </a:r>
            <a:r>
              <a:rPr lang="ko-KR" altLang="en-US" sz="2400" smtClean="0"/>
              <a:t> </a:t>
            </a:r>
            <a:r>
              <a:rPr lang="en-US" altLang="ko-KR" sz="2400"/>
              <a:t>preserve spatial structure</a:t>
            </a:r>
            <a:endParaRPr lang="en-US" altLang="ko-KR" sz="2400" smtClean="0"/>
          </a:p>
          <a:p>
            <a:pPr>
              <a:buFont typeface="Wingdings" panose="05000000000000000000" pitchFamily="2" charset="2"/>
              <a:buChar char="§"/>
            </a:pPr>
            <a:endParaRPr lang="ko-KR" altLang="en-US" sz="2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34" y="1905187"/>
            <a:ext cx="8931029" cy="4286607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90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Convolution layer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400" smtClean="0"/>
              <a:t>Convolution layer </a:t>
            </a:r>
          </a:p>
          <a:p>
            <a:pPr>
              <a:buFont typeface="Wingdings" panose="05000000000000000000" pitchFamily="2" charset="2"/>
              <a:buChar char="§"/>
            </a:pPr>
            <a:endParaRPr lang="ko-KR" altLang="en-US" sz="24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721" y="1822209"/>
            <a:ext cx="7888432" cy="33857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09885" y="5751423"/>
            <a:ext cx="7172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/>
              <a:t>maintain spatial structure</a:t>
            </a:r>
            <a:endParaRPr lang="ko-KR" alt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5199663" y="2734786"/>
            <a:ext cx="2805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/>
              <a:t>depth of the input value </a:t>
            </a:r>
            <a:endParaRPr lang="ko-KR" altLang="en-US" sz="160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31627" y="2336752"/>
            <a:ext cx="645459" cy="398034"/>
          </a:xfrm>
          <a:prstGeom prst="round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663" y="4868244"/>
            <a:ext cx="1962150" cy="447675"/>
          </a:xfrm>
          <a:prstGeom prst="rect">
            <a:avLst/>
          </a:prstGeom>
        </p:spPr>
      </p:pic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945349" y="104906"/>
            <a:ext cx="2022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Convolution layer</a:t>
            </a:r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81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Convolution layer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400" smtClean="0"/>
              <a:t>Convolution layer </a:t>
            </a:r>
          </a:p>
          <a:p>
            <a:pPr>
              <a:buFont typeface="Wingdings" panose="05000000000000000000" pitchFamily="2" charset="2"/>
              <a:buChar char="§"/>
            </a:pPr>
            <a:endParaRPr lang="ko-KR" altLang="en-US" sz="240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945349" y="104906"/>
            <a:ext cx="2022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Convolution layer</a:t>
            </a:r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f0t-OCG79-U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52612" y="1630759"/>
            <a:ext cx="8848726" cy="497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9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Convolution layer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1028" name="Picture 4" descr="https://cdn-images-1.medium.com/max/800/1*NsiYxt8tPDQyjyH3C08PVA@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87" y="1587917"/>
            <a:ext cx="1752776" cy="248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945349" y="104906"/>
            <a:ext cx="2022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Convolution layer</a:t>
            </a:r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1" y="1282229"/>
            <a:ext cx="8380800" cy="477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9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Convolution layer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1026" name="Picture 2" descr="https://cdn-images-1.medium.com/max/800/1*ciDgQEjViWLnCbmX-EeSrA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547" y="1299879"/>
            <a:ext cx="83820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800/1*NsiYxt8tPDQyjyH3C08PVA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87" y="1587917"/>
            <a:ext cx="1752776" cy="248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945349" y="104906"/>
            <a:ext cx="2022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Convolution layer</a:t>
            </a:r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7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Stride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mtClean="0"/>
              <a:t> 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17933" y="1611260"/>
            <a:ext cx="2362582" cy="24488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9982" y="1580341"/>
            <a:ext cx="2042791" cy="24461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917" y="1635386"/>
            <a:ext cx="2355065" cy="2309525"/>
          </a:xfrm>
          <a:prstGeom prst="rect">
            <a:avLst/>
          </a:prstGeom>
        </p:spPr>
      </p:pic>
      <p:sp>
        <p:nvSpPr>
          <p:cNvPr id="13" name="원호 12"/>
          <p:cNvSpPr/>
          <p:nvPr/>
        </p:nvSpPr>
        <p:spPr>
          <a:xfrm rot="18900000">
            <a:off x="1003697" y="1910144"/>
            <a:ext cx="966864" cy="966864"/>
          </a:xfrm>
          <a:prstGeom prst="arc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원호 16"/>
          <p:cNvSpPr/>
          <p:nvPr/>
        </p:nvSpPr>
        <p:spPr>
          <a:xfrm rot="18900000">
            <a:off x="1259642" y="1910145"/>
            <a:ext cx="966864" cy="966864"/>
          </a:xfrm>
          <a:prstGeom prst="arc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848107" y="2035996"/>
            <a:ext cx="257287" cy="91217"/>
          </a:xfrm>
          <a:prstGeom prst="ellipse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146450" y="2035995"/>
            <a:ext cx="257287" cy="91217"/>
          </a:xfrm>
          <a:prstGeom prst="ellipse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19" idx="7"/>
          </p:cNvCxnSpPr>
          <p:nvPr/>
        </p:nvCxnSpPr>
        <p:spPr>
          <a:xfrm flipV="1">
            <a:off x="1366058" y="1625588"/>
            <a:ext cx="1738672" cy="42376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58229" y="4009151"/>
            <a:ext cx="1657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/>
              <a:t>stride = 2  </a:t>
            </a:r>
            <a:endParaRPr lang="ko-KR" altLang="en-US" sz="1600" b="1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0575" y="4219766"/>
            <a:ext cx="2348559" cy="237458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9689" y="4203190"/>
            <a:ext cx="2407111" cy="2433133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5014" y="4303968"/>
            <a:ext cx="2216580" cy="2409038"/>
          </a:xfrm>
          <a:prstGeom prst="rect">
            <a:avLst/>
          </a:prstGeom>
        </p:spPr>
      </p:pic>
      <p:sp>
        <p:nvSpPr>
          <p:cNvPr id="36" name="원호 35"/>
          <p:cNvSpPr/>
          <p:nvPr/>
        </p:nvSpPr>
        <p:spPr>
          <a:xfrm rot="18900000">
            <a:off x="1265283" y="4504212"/>
            <a:ext cx="966864" cy="966864"/>
          </a:xfrm>
          <a:prstGeom prst="arc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원호 36"/>
          <p:cNvSpPr/>
          <p:nvPr/>
        </p:nvSpPr>
        <p:spPr>
          <a:xfrm rot="18900000">
            <a:off x="1761927" y="4504213"/>
            <a:ext cx="966864" cy="966864"/>
          </a:xfrm>
          <a:prstGeom prst="arc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878459" y="4639693"/>
            <a:ext cx="501382" cy="91217"/>
          </a:xfrm>
          <a:prstGeom prst="ellipse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386514" y="4639693"/>
            <a:ext cx="501382" cy="91217"/>
          </a:xfrm>
          <a:prstGeom prst="ellipse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7" name="직선 연결선 46"/>
          <p:cNvCxnSpPr/>
          <p:nvPr/>
        </p:nvCxnSpPr>
        <p:spPr>
          <a:xfrm flipV="1">
            <a:off x="1655788" y="4200284"/>
            <a:ext cx="1738672" cy="42376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411391" y="1387906"/>
            <a:ext cx="1657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/>
              <a:t>stride = 1  </a:t>
            </a:r>
            <a:endParaRPr lang="ko-KR" altLang="en-US" sz="1600" b="1"/>
          </a:p>
        </p:txBody>
      </p:sp>
      <p:grpSp>
        <p:nvGrpSpPr>
          <p:cNvPr id="52" name="그룹 51"/>
          <p:cNvGrpSpPr/>
          <p:nvPr/>
        </p:nvGrpSpPr>
        <p:grpSpPr>
          <a:xfrm>
            <a:off x="8873978" y="1256766"/>
            <a:ext cx="1657124" cy="1533382"/>
            <a:chOff x="8873978" y="3089722"/>
            <a:chExt cx="1657124" cy="1533382"/>
          </a:xfrm>
        </p:grpSpPr>
        <p:sp>
          <p:nvSpPr>
            <p:cNvPr id="49" name="TextBox 48"/>
            <p:cNvSpPr txBox="1"/>
            <p:nvPr/>
          </p:nvSpPr>
          <p:spPr>
            <a:xfrm>
              <a:off x="8873978" y="3089722"/>
              <a:ext cx="1657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smtClean="0"/>
                <a:t>stride = 3 ?  </a:t>
              </a:r>
              <a:endParaRPr lang="ko-KR" altLang="en-US" sz="2000" b="1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873978" y="4222994"/>
              <a:ext cx="1657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smtClean="0">
                  <a:solidFill>
                    <a:srgbClr val="C00000"/>
                  </a:solidFill>
                </a:rPr>
                <a:t>doesn’t fit!</a:t>
              </a:r>
              <a:endParaRPr lang="ko-KR" altLang="en-US" sz="2000" b="1">
                <a:solidFill>
                  <a:srgbClr val="C00000"/>
                </a:solidFill>
              </a:endParaRPr>
            </a:p>
          </p:txBody>
        </p:sp>
        <p:sp>
          <p:nvSpPr>
            <p:cNvPr id="51" name="아래쪽 화살표 50"/>
            <p:cNvSpPr/>
            <p:nvPr/>
          </p:nvSpPr>
          <p:spPr>
            <a:xfrm>
              <a:off x="9397740" y="3596534"/>
              <a:ext cx="609600" cy="480166"/>
            </a:xfrm>
            <a:prstGeom prst="downArrow">
              <a:avLst/>
            </a:prstGeom>
            <a:noFill/>
            <a:ln w="2222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53" name="그림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9367" y="3492708"/>
            <a:ext cx="3967438" cy="238518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8558679" y="5980680"/>
            <a:ext cx="30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stride </a:t>
            </a:r>
            <a:r>
              <a:rPr lang="ko-KR" altLang="en-US" smtClean="0"/>
              <a:t>↑ </a:t>
            </a:r>
            <a:r>
              <a:rPr lang="en-US" altLang="ko-KR" smtClean="0"/>
              <a:t>output</a:t>
            </a:r>
            <a:r>
              <a:rPr lang="ko-KR" altLang="en-US" smtClean="0"/>
              <a:t> ↓</a:t>
            </a:r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945349" y="104906"/>
            <a:ext cx="2022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Convolution layer</a:t>
            </a:r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94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Padding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60483"/>
            <a:ext cx="10515600" cy="5097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smtClean="0"/>
              <a:t>To overcome </a:t>
            </a:r>
          </a:p>
          <a:p>
            <a:pPr marL="0" indent="0">
              <a:buNone/>
            </a:pPr>
            <a:r>
              <a:rPr lang="en-US" altLang="ko-KR" sz="2000" smtClean="0"/>
              <a:t>1. Shrinking outputs  2. Loosing </a:t>
            </a:r>
            <a:r>
              <a:rPr lang="en-US" altLang="ko-KR" sz="2000"/>
              <a:t>information on corners of the </a:t>
            </a:r>
            <a:r>
              <a:rPr lang="en-US" altLang="ko-KR" sz="2000" smtClean="0"/>
              <a:t>image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43" y="2777334"/>
            <a:ext cx="2822864" cy="34809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9735" y="2752725"/>
            <a:ext cx="53054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/>
              <a:t>Input</a:t>
            </a:r>
            <a:r>
              <a:rPr lang="ko-KR" altLang="en-US" sz="2000" smtClean="0"/>
              <a:t> </a:t>
            </a:r>
            <a:r>
              <a:rPr lang="en-US" altLang="ko-KR" sz="2000" smtClean="0"/>
              <a:t>: W</a:t>
            </a:r>
            <a:r>
              <a:rPr lang="en-US" altLang="ko-KR" sz="1400" smtClean="0"/>
              <a:t>1</a:t>
            </a:r>
            <a:r>
              <a:rPr lang="en-US" altLang="ko-KR" sz="2000" smtClean="0"/>
              <a:t> x H</a:t>
            </a:r>
            <a:r>
              <a:rPr lang="en-US" altLang="ko-KR" sz="1400" smtClean="0"/>
              <a:t>1</a:t>
            </a:r>
            <a:r>
              <a:rPr lang="en-US" altLang="ko-KR" sz="2000" smtClean="0"/>
              <a:t> x D</a:t>
            </a:r>
            <a:r>
              <a:rPr lang="en-US" altLang="ko-KR" sz="1400" smtClean="0"/>
              <a:t>1</a:t>
            </a:r>
          </a:p>
          <a:p>
            <a:r>
              <a:rPr lang="en-US" altLang="ko-KR" sz="2000" smtClean="0"/>
              <a:t>K : number of filters  </a:t>
            </a:r>
          </a:p>
          <a:p>
            <a:r>
              <a:rPr lang="en-US" altLang="ko-KR" sz="2000"/>
              <a:t>F(w</a:t>
            </a:r>
            <a:r>
              <a:rPr lang="en-US" altLang="ko-KR" sz="2000" smtClean="0"/>
              <a:t>), </a:t>
            </a:r>
            <a:r>
              <a:rPr lang="en-US" altLang="ko-KR" sz="2000"/>
              <a:t>F(h) </a:t>
            </a:r>
            <a:r>
              <a:rPr lang="en-US" altLang="ko-KR" sz="2000" smtClean="0"/>
              <a:t>: filter size(spatial extent)</a:t>
            </a:r>
          </a:p>
          <a:p>
            <a:r>
              <a:rPr lang="en-US" altLang="ko-KR" sz="2000" smtClean="0"/>
              <a:t>S : the stride </a:t>
            </a:r>
          </a:p>
          <a:p>
            <a:r>
              <a:rPr lang="en-US" altLang="ko-KR" sz="2000" smtClean="0"/>
              <a:t>P : the amount of zero padding</a:t>
            </a:r>
          </a:p>
          <a:p>
            <a:endParaRPr lang="en-US" altLang="ko-KR" sz="2000"/>
          </a:p>
          <a:p>
            <a:r>
              <a:rPr lang="en-US" altLang="ko-KR" sz="2000" smtClean="0"/>
              <a:t>output :  W</a:t>
            </a:r>
            <a:r>
              <a:rPr lang="en-US" altLang="ko-KR" sz="1400" smtClean="0"/>
              <a:t>2</a:t>
            </a:r>
            <a:r>
              <a:rPr lang="en-US" altLang="ko-KR" sz="2000" smtClean="0"/>
              <a:t> x H</a:t>
            </a:r>
            <a:r>
              <a:rPr lang="en-US" altLang="ko-KR" sz="1400" smtClean="0"/>
              <a:t>2</a:t>
            </a:r>
            <a:r>
              <a:rPr lang="en-US" altLang="ko-KR" sz="2000" smtClean="0"/>
              <a:t> x D</a:t>
            </a:r>
            <a:r>
              <a:rPr lang="en-US" altLang="ko-KR" sz="1400" smtClean="0"/>
              <a:t>2</a:t>
            </a:r>
          </a:p>
          <a:p>
            <a:r>
              <a:rPr lang="en-US" altLang="ko-KR" sz="2000" smtClean="0"/>
              <a:t>W</a:t>
            </a:r>
            <a:r>
              <a:rPr lang="en-US" altLang="ko-KR" sz="1400" smtClean="0"/>
              <a:t>2</a:t>
            </a:r>
            <a:r>
              <a:rPr lang="en-US" altLang="ko-KR" sz="2000" smtClean="0"/>
              <a:t> = (W</a:t>
            </a:r>
            <a:r>
              <a:rPr lang="en-US" altLang="ko-KR" sz="1400" smtClean="0"/>
              <a:t>1</a:t>
            </a:r>
            <a:r>
              <a:rPr lang="en-US" altLang="ko-KR" sz="2000" smtClean="0"/>
              <a:t> – F(w) + 2P)/S + 1 </a:t>
            </a:r>
          </a:p>
          <a:p>
            <a:r>
              <a:rPr lang="en-US" altLang="ko-KR" sz="2000" smtClean="0"/>
              <a:t>H</a:t>
            </a:r>
            <a:r>
              <a:rPr lang="en-US" altLang="ko-KR" sz="1400" smtClean="0"/>
              <a:t>2</a:t>
            </a:r>
            <a:r>
              <a:rPr lang="en-US" altLang="ko-KR" sz="2000" smtClean="0"/>
              <a:t> = (H</a:t>
            </a:r>
            <a:r>
              <a:rPr lang="en-US" altLang="ko-KR" sz="1400" smtClean="0"/>
              <a:t>1</a:t>
            </a:r>
            <a:r>
              <a:rPr lang="en-US" altLang="ko-KR" sz="2000" smtClean="0"/>
              <a:t> – F(h) + 2P)/S + 1</a:t>
            </a:r>
          </a:p>
          <a:p>
            <a:r>
              <a:rPr lang="en-US" altLang="ko-KR" sz="2000" smtClean="0"/>
              <a:t>D</a:t>
            </a:r>
            <a:r>
              <a:rPr lang="en-US" altLang="ko-KR" sz="1400" smtClean="0"/>
              <a:t>2</a:t>
            </a:r>
            <a:r>
              <a:rPr lang="en-US" altLang="ko-KR" sz="2000" smtClean="0"/>
              <a:t> = K</a:t>
            </a:r>
            <a:endParaRPr lang="ko-KR" altLang="en-US" sz="20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388" y="2558632"/>
            <a:ext cx="3962400" cy="962025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945349" y="104906"/>
            <a:ext cx="2022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</a:rPr>
              <a:t>Convolution layer</a:t>
            </a:r>
            <a:endParaRPr lang="en-US" altLang="ko-KR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s://cdn-images-1.medium.com/max/600/1*nYf_cUIHFEWU1JXGwnz-Ig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929" y="3684950"/>
            <a:ext cx="2615641" cy="297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43210" y="2412694"/>
            <a:ext cx="1894901" cy="340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/>
              <a:t>Zero Padding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0043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2225">
          <a:solidFill>
            <a:schemeClr val="accent5">
              <a:lumMod val="7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8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6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3141</TotalTime>
  <Words>903</Words>
  <Application>Microsoft Office PowerPoint</Application>
  <PresentationFormat>와이드스크린</PresentationFormat>
  <Paragraphs>262</Paragraphs>
  <Slides>28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Wingdings</vt:lpstr>
      <vt:lpstr>Office 테마</vt:lpstr>
      <vt:lpstr>PowerPoint 프레젠테이션</vt:lpstr>
      <vt:lpstr>Image Classification  A core task in Computer Vision </vt:lpstr>
      <vt:lpstr>CNN (Convolutional Neural Networks) </vt:lpstr>
      <vt:lpstr>Convolution layer</vt:lpstr>
      <vt:lpstr>Convolution layer</vt:lpstr>
      <vt:lpstr>Convolution layer </vt:lpstr>
      <vt:lpstr>Convolution layer </vt:lpstr>
      <vt:lpstr>Stride</vt:lpstr>
      <vt:lpstr>Padding</vt:lpstr>
      <vt:lpstr>Convolution layer</vt:lpstr>
      <vt:lpstr>Filter</vt:lpstr>
      <vt:lpstr>Activation function</vt:lpstr>
      <vt:lpstr>Pooling layer </vt:lpstr>
      <vt:lpstr>Max Pooling </vt:lpstr>
      <vt:lpstr>Convolution layer</vt:lpstr>
      <vt:lpstr>Fully connected layer</vt:lpstr>
      <vt:lpstr>PowerPoint 프레젠테이션</vt:lpstr>
      <vt:lpstr>Transfer Learning</vt:lpstr>
      <vt:lpstr>Fine tuning strategy</vt:lpstr>
      <vt:lpstr>Fine-tuning VGG-16</vt:lpstr>
      <vt:lpstr>Using Pre-trained Models </vt:lpstr>
      <vt:lpstr>VGGNet</vt:lpstr>
      <vt:lpstr>VGG16 Architecture</vt:lpstr>
      <vt:lpstr>VGGNet</vt:lpstr>
      <vt:lpstr>VGGNet</vt:lpstr>
      <vt:lpstr>VGGNet</vt:lpstr>
      <vt:lpstr>VGG16 Architecture</vt:lpstr>
      <vt:lpstr>Image Augmentation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seoyein</dc:creator>
  <cp:lastModifiedBy>baek</cp:lastModifiedBy>
  <cp:revision>233</cp:revision>
  <dcterms:created xsi:type="dcterms:W3CDTF">2019-03-04T01:15:56Z</dcterms:created>
  <dcterms:modified xsi:type="dcterms:W3CDTF">2020-02-07T08:16:03Z</dcterms:modified>
</cp:coreProperties>
</file>